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8"/>
  </p:notesMasterIdLst>
  <p:sldIdLst>
    <p:sldId id="260" r:id="rId2"/>
    <p:sldId id="271" r:id="rId3"/>
    <p:sldId id="282" r:id="rId4"/>
    <p:sldId id="286" r:id="rId5"/>
    <p:sldId id="287" r:id="rId6"/>
    <p:sldId id="28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FFA3077-DE58-4DE2-B098-3F912DBE085E}" type="datetimeFigureOut">
              <a:rPr lang="en-US"/>
              <a:pPr>
                <a:defRPr/>
              </a:pPr>
              <a:t>1/12/2013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53FB733-C75B-4593-9DE2-E9B058D55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32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FC1288-95B1-439A-BEF2-5EB2CE4345B8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3FEE2-56CE-4EB9-BB0A-EF015F18D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3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B4C8D-94BA-4DE0-AF6E-EE90408D5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87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BF633-565B-4CAA-BA72-E24EFA3C7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6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8FDD0-C23F-434D-BD1D-1C836E69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5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14353-F732-46C6-9E7A-46A182C71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2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1CAD-3CFE-40C7-9022-16271870E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1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9E291-6259-4F3F-95F1-671BA698E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0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91D6A-C694-4207-9C51-AD2F7F2F3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0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DA13D-9951-4444-9F8C-830A495E3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4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670AE-A902-492A-B3BB-D154D280A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3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29F69-4079-4B0C-B1E9-69140E2BD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8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096CFAA-D65F-4E43-A358-9466044D5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  <p:sldLayoutId id="214748407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  <a:cs typeface="+mn-cs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Probability</a:t>
            </a:r>
            <a:endParaRPr lang="en-US" dirty="0" smtClean="0"/>
          </a:p>
        </p:txBody>
      </p:sp>
      <p:sp>
        <p:nvSpPr>
          <p:cNvPr id="5123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10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Heads or Tails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Parents Getting a Girl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Blood Type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Getting Brown Eyes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Rolling a Seven in a game of monopoly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Probability of Getting Rained Upon in a Picnic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Winning in Roulette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800" b="1" dirty="0"/>
              <a:t>Winning a Million Dollars in the Lottery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4343400"/>
            <a:ext cx="7315200" cy="10668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5791200"/>
            <a:ext cx="71628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Rare or Unusual Events (Term to Know in Inferential Statistics)</a:t>
            </a:r>
          </a:p>
        </p:txBody>
      </p:sp>
      <p:cxnSp>
        <p:nvCxnSpPr>
          <p:cNvPr id="6" name="Straight Arrow Connector 6"/>
          <p:cNvCxnSpPr>
            <a:cxnSpLocks noChangeShapeType="1"/>
            <a:stCxn id="5" idx="0"/>
            <a:endCxn id="4" idx="2"/>
          </p:cNvCxnSpPr>
          <p:nvPr/>
        </p:nvCxnSpPr>
        <p:spPr bwMode="auto">
          <a:xfrm rot="16200000" flipV="1">
            <a:off x="3848100" y="5448300"/>
            <a:ext cx="3810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Probability Rules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533400" y="1828800"/>
            <a:ext cx="769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b="1" dirty="0"/>
              <a:t>The probability of any event must be greater than or equal to 0 –and- less than or equal to 1.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b="1" dirty="0"/>
              <a:t>Sum of all Probabilities of all possible outcomes must equal 1.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400" b="1" dirty="0"/>
              <a:t>If E represents an event, P(E) is the probability of that event, then the probability of that event not happening is 1-P(E) – Complement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Probability Rules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990600" y="1219200"/>
            <a:ext cx="7239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b="1"/>
              <a:t>The probability of any event must be greater than or equal to 0 –and- less than or equal to 1.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b="1"/>
              <a:t>Sum of all Probabilities of all possible outcomes must equal 1.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b="1"/>
              <a:t>If E represents an event, P(E) is the probability of that event, then the probability of that event </a:t>
            </a:r>
            <a:r>
              <a:rPr lang="en-US" sz="2400" b="1"/>
              <a:t>not</a:t>
            </a:r>
            <a:r>
              <a:rPr lang="en-US" sz="2000" b="1"/>
              <a:t> happening is 1-P(E) – Complement Rule.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242070"/>
            <a:ext cx="3352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1600200" y="4953000"/>
            <a:ext cx="1409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/>
              <a:t>Example Two</a:t>
            </a:r>
          </a:p>
        </p:txBody>
      </p:sp>
      <p:sp>
        <p:nvSpPr>
          <p:cNvPr id="9222" name="Rectangle 3"/>
          <p:cNvSpPr txBox="1">
            <a:spLocks noChangeArrowheads="1"/>
          </p:cNvSpPr>
          <p:nvPr/>
        </p:nvSpPr>
        <p:spPr bwMode="auto">
          <a:xfrm>
            <a:off x="1066800" y="6019800"/>
            <a:ext cx="723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True Probability Model? Yes – First two rules apply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Probability of only getting one head in two flips? 50%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Probability of not getting one head in two flips (0 or 2 heads)? 1-50%=50%</a:t>
            </a:r>
          </a:p>
        </p:txBody>
      </p: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1600200" y="3581400"/>
            <a:ext cx="14271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/>
              <a:t>Example One</a:t>
            </a:r>
          </a:p>
        </p:txBody>
      </p:sp>
      <p:pic>
        <p:nvPicPr>
          <p:cNvPr id="92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86200"/>
            <a:ext cx="32766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ctangle 3"/>
          <p:cNvSpPr txBox="1">
            <a:spLocks noChangeArrowheads="1"/>
          </p:cNvSpPr>
          <p:nvPr/>
        </p:nvSpPr>
        <p:spPr bwMode="auto">
          <a:xfrm>
            <a:off x="1295400" y="4560888"/>
            <a:ext cx="723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True Probability Model? No – Second Rule Doesn’t apply</a:t>
            </a:r>
          </a:p>
        </p:txBody>
      </p:sp>
      <p:pic>
        <p:nvPicPr>
          <p:cNvPr id="922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029200"/>
            <a:ext cx="6667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27" name="Straight Arrow Connector 15"/>
          <p:cNvCxnSpPr>
            <a:cxnSpLocks noChangeShapeType="1"/>
          </p:cNvCxnSpPr>
          <p:nvPr/>
        </p:nvCxnSpPr>
        <p:spPr bwMode="auto">
          <a:xfrm rot="10800000" flipV="1">
            <a:off x="5943600" y="5403850"/>
            <a:ext cx="990600" cy="2746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1" grpId="0"/>
      <p:bldP spid="9222" grpId="0" build="p"/>
      <p:bldP spid="9223" grpId="0"/>
      <p:bldP spid="92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Probability Rules –Page 2</a:t>
            </a:r>
          </a:p>
        </p:txBody>
      </p:sp>
      <p:sp>
        <p:nvSpPr>
          <p:cNvPr id="10243" name="TextBox 6"/>
          <p:cNvSpPr txBox="1">
            <a:spLocks noChangeArrowheads="1"/>
          </p:cNvSpPr>
          <p:nvPr/>
        </p:nvSpPr>
        <p:spPr bwMode="auto">
          <a:xfrm>
            <a:off x="1066800" y="1250950"/>
            <a:ext cx="3132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dirty="0"/>
              <a:t>Example Three – Empirical Data</a:t>
            </a:r>
          </a:p>
        </p:txBody>
      </p:sp>
      <p:sp>
        <p:nvSpPr>
          <p:cNvPr id="10244" name="Rectangle 3"/>
          <p:cNvSpPr txBox="1">
            <a:spLocks noChangeArrowheads="1"/>
          </p:cNvSpPr>
          <p:nvPr/>
        </p:nvSpPr>
        <p:spPr bwMode="auto">
          <a:xfrm>
            <a:off x="533400" y="2546350"/>
            <a:ext cx="723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</a:t>
            </a:r>
            <a:r>
              <a:rPr lang="en-US" sz="1200" b="1" dirty="0" smtClean="0"/>
              <a:t>drawing </a:t>
            </a:r>
            <a:r>
              <a:rPr lang="en-US" sz="1200" b="1" dirty="0"/>
              <a:t>a brown M&amp;M?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not </a:t>
            </a:r>
            <a:r>
              <a:rPr lang="en-US" sz="1200" b="1" dirty="0" smtClean="0"/>
              <a:t>drawing </a:t>
            </a:r>
            <a:r>
              <a:rPr lang="en-US" sz="1200" b="1" dirty="0"/>
              <a:t>a brown M&amp;M?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not </a:t>
            </a:r>
            <a:r>
              <a:rPr lang="en-US" sz="1200" b="1" dirty="0" smtClean="0"/>
              <a:t>drawing </a:t>
            </a:r>
            <a:r>
              <a:rPr lang="en-US" sz="1200" b="1" dirty="0"/>
              <a:t>a yellow M&amp;M?</a:t>
            </a:r>
          </a:p>
        </p:txBody>
      </p:sp>
      <p:pic>
        <p:nvPicPr>
          <p:cNvPr id="102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08150"/>
            <a:ext cx="47117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845127" y="3733800"/>
            <a:ext cx="80874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dirty="0"/>
              <a:t>Example </a:t>
            </a:r>
            <a:r>
              <a:rPr lang="en-US" sz="1600" dirty="0" smtClean="0"/>
              <a:t>Four </a:t>
            </a:r>
            <a:r>
              <a:rPr lang="en-US" sz="1600" dirty="0"/>
              <a:t>– </a:t>
            </a:r>
            <a:r>
              <a:rPr lang="en-US" sz="1600" dirty="0" smtClean="0"/>
              <a:t># of girls with three children (assuming the same likelihood for boy/girl)</a:t>
            </a:r>
            <a:endParaRPr lang="en-US" sz="1600" dirty="0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67200"/>
            <a:ext cx="2756491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26473" y="5638800"/>
            <a:ext cx="723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getting </a:t>
            </a:r>
            <a:r>
              <a:rPr lang="en-US" sz="1200" b="1" dirty="0" smtClean="0"/>
              <a:t>exactly two girls?</a:t>
            </a:r>
            <a:endParaRPr lang="en-US" sz="12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not </a:t>
            </a:r>
            <a:r>
              <a:rPr lang="en-US" sz="1200" b="1" dirty="0" smtClean="0"/>
              <a:t>getting exactly two girls?</a:t>
            </a:r>
            <a:endParaRPr lang="en-US" sz="1200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1200" b="1" dirty="0"/>
              <a:t>What is the probability of </a:t>
            </a:r>
            <a:r>
              <a:rPr lang="en-US" sz="1200" b="1" dirty="0" smtClean="0"/>
              <a:t>getting no more than one girl?</a:t>
            </a:r>
            <a:endParaRPr lang="en-US" sz="1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02727" y="2546258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0.2</a:t>
            </a:r>
            <a:endParaRPr lang="en-US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837896" y="2750750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0.8</a:t>
            </a:r>
            <a:endParaRPr lang="en-US" sz="1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00593" y="2955151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0.8</a:t>
            </a: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85496" y="5638800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3/8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888862" y="5843200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5</a:t>
            </a:r>
            <a:r>
              <a:rPr lang="en-US" sz="1200" b="1" dirty="0" smtClean="0"/>
              <a:t>/8</a:t>
            </a:r>
            <a:endParaRPr 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83362" y="6120199"/>
            <a:ext cx="787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4/8 = 1/2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9918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build="allAtOnce"/>
      <p:bldP spid="6" grpId="0"/>
      <p:bldP spid="11" grpId="0"/>
      <p:bldP spid="3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4832" name="Rectangle 3"/>
              <p:cNvSpPr txBox="1">
                <a:spLocks noChangeArrowheads="1"/>
              </p:cNvSpPr>
              <p:nvPr/>
            </p:nvSpPr>
            <p:spPr bwMode="auto">
              <a:xfrm>
                <a:off x="152400" y="3886200"/>
                <a:ext cx="8763000" cy="1828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Char char="•"/>
                </a:pPr>
                <a:r>
                  <a:rPr lang="en-US" sz="2000" b="1" dirty="0" smtClean="0"/>
                  <a:t>Variance of Discrete Random Variable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Char char="•"/>
                </a:pPr>
                <a:endParaRPr lang="en-US" sz="2000" b="1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Char char="•"/>
                </a:pPr>
                <a:endParaRPr lang="en-US" sz="2000" b="1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None/>
                </a:pPr>
                <a:r>
                  <a:rPr lang="en-US" sz="2000" b="1" dirty="0"/>
                  <a:t>Variance = [(0-1)</a:t>
                </a:r>
                <a:r>
                  <a:rPr lang="en-US" sz="2000" b="1" baseline="30000" dirty="0"/>
                  <a:t>2</a:t>
                </a:r>
                <a:r>
                  <a:rPr lang="en-US" sz="2000" b="1" dirty="0"/>
                  <a:t> * 0.25] + [(1-1)</a:t>
                </a:r>
                <a:r>
                  <a:rPr lang="en-US" sz="2000" b="1" baseline="30000" dirty="0"/>
                  <a:t>2</a:t>
                </a:r>
                <a:r>
                  <a:rPr lang="en-US" sz="2000" b="1" dirty="0"/>
                  <a:t> * 0.5] + [(2-1)</a:t>
                </a:r>
                <a:r>
                  <a:rPr lang="en-US" sz="2000" b="1" baseline="30000" dirty="0"/>
                  <a:t>2</a:t>
                </a:r>
                <a:r>
                  <a:rPr lang="en-US" sz="2000" b="1" dirty="0"/>
                  <a:t> * 0.25] = .25 + 0 + .25 = .5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None/>
                </a:pPr>
                <a:r>
                  <a:rPr lang="en-US" sz="2000" b="1" dirty="0"/>
                  <a:t>Standard Deviation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.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000" b="1" dirty="0" smtClean="0"/>
                  <a:t>= </a:t>
                </a:r>
                <a:r>
                  <a:rPr lang="en-US" sz="2000" b="1" dirty="0"/>
                  <a:t>.707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None/>
                </a:pPr>
                <a:r>
                  <a:rPr lang="en-US" sz="2000" b="1" i="1" dirty="0"/>
                  <a:t>Use excel to compute Mean, Variance and Standard Deviation of Discrete Random Variable</a:t>
                </a:r>
              </a:p>
            </p:txBody>
          </p:sp>
        </mc:Choice>
        <mc:Fallback>
          <p:sp>
            <p:nvSpPr>
              <p:cNvPr id="3483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3886200"/>
                <a:ext cx="8763000" cy="1828800"/>
              </a:xfrm>
              <a:prstGeom prst="rect">
                <a:avLst/>
              </a:prstGeom>
              <a:blipFill rotWithShape="1">
                <a:blip r:embed="rId3"/>
                <a:stretch>
                  <a:fillRect l="-695" t="-1333" r="-417" b="-46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9" name="Rectangle 3"/>
          <p:cNvSpPr txBox="1">
            <a:spLocks noChangeArrowheads="1"/>
          </p:cNvSpPr>
          <p:nvPr/>
        </p:nvSpPr>
        <p:spPr bwMode="auto">
          <a:xfrm>
            <a:off x="990600" y="2286000"/>
            <a:ext cx="7239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b="1"/>
              <a:t>Mean of Discrete Random Variable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b="1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b="1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None/>
            </a:pPr>
            <a:r>
              <a:rPr lang="en-US" sz="2000" b="1"/>
              <a:t>Mean = (0 * 0.25) + (1 *0.50) + (2 *.25) = 0 + 0.5 +0.5 = 1</a:t>
            </a:r>
          </a:p>
        </p:txBody>
      </p:sp>
      <p:sp>
        <p:nvSpPr>
          <p:cNvPr id="10244" name="Title 1"/>
          <p:cNvSpPr>
            <a:spLocks noGrp="1"/>
          </p:cNvSpPr>
          <p:nvPr>
            <p:ph type="title" idx="4294967295"/>
          </p:nvPr>
        </p:nvSpPr>
        <p:spPr>
          <a:xfrm>
            <a:off x="1752600" y="228600"/>
            <a:ext cx="7010400" cy="685800"/>
          </a:xfrm>
        </p:spPr>
        <p:txBody>
          <a:bodyPr/>
          <a:lstStyle/>
          <a:p>
            <a:pPr eaLnBrk="1" hangingPunct="1"/>
            <a:r>
              <a:rPr lang="en-US" smtClean="0"/>
              <a:t>Mean and Variance of Discrete Random Variable</a:t>
            </a:r>
          </a:p>
        </p:txBody>
      </p:sp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38862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9" name="Picture 13" descr="IL_272_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200"/>
            <a:ext cx="27432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1" name="Picture 15" descr="IL_279_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356100"/>
            <a:ext cx="42672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2" grpId="0" build="p"/>
      <p:bldP spid="34819" grpId="0"/>
    </p:bld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10722</TotalTime>
  <Words>442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ＭＳ Ｐゴシック</vt:lpstr>
      <vt:lpstr>Times</vt:lpstr>
      <vt:lpstr>Calibri</vt:lpstr>
      <vt:lpstr>Courier New</vt:lpstr>
      <vt:lpstr>Times New Roman</vt:lpstr>
      <vt:lpstr>Blank Presentation</vt:lpstr>
      <vt:lpstr>PowerPoint Presentation</vt:lpstr>
      <vt:lpstr>Probability</vt:lpstr>
      <vt:lpstr>Three Probability Rules</vt:lpstr>
      <vt:lpstr>Three Probability Rules</vt:lpstr>
      <vt:lpstr>Three Probability Rules –Page 2</vt:lpstr>
      <vt:lpstr>Mean and Variance of Discrete Random Variable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217</cp:revision>
  <dcterms:created xsi:type="dcterms:W3CDTF">2008-09-08T20:31:32Z</dcterms:created>
  <dcterms:modified xsi:type="dcterms:W3CDTF">2013-01-13T01:51:25Z</dcterms:modified>
</cp:coreProperties>
</file>